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 id="264" r:id="rId10"/>
    <p:sldId id="265" r:id="rId11"/>
    <p:sldId id="267" r:id="rId12"/>
    <p:sldId id="268" r:id="rId13"/>
    <p:sldId id="269" r:id="rId14"/>
    <p:sldId id="270" r:id="rId15"/>
    <p:sldId id="266"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3300"/>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5" autoAdjust="0"/>
    <p:restoredTop sz="94660"/>
  </p:normalViewPr>
  <p:slideViewPr>
    <p:cSldViewPr snapToGrid="0">
      <p:cViewPr varScale="1">
        <p:scale>
          <a:sx n="77" d="100"/>
          <a:sy n="77" d="100"/>
        </p:scale>
        <p:origin x="29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F91359F-76FB-42C1-A254-F209A8BA8101}" type="datetimeFigureOut">
              <a:rPr lang="tr-TR" smtClean="0"/>
              <a:t>28.01.2025</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6650519F-E4E1-4120-85DD-1473F5834183}"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33995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F91359F-76FB-42C1-A254-F209A8BA8101}" type="datetimeFigureOut">
              <a:rPr lang="tr-TR" smtClean="0"/>
              <a:t>28.01.2025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50519F-E4E1-4120-85DD-1473F5834183}"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28511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F91359F-76FB-42C1-A254-F209A8BA8101}" type="datetimeFigureOut">
              <a:rPr lang="tr-TR" smtClean="0"/>
              <a:t>28.01.2025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50519F-E4E1-4120-85DD-1473F5834183}"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981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F91359F-76FB-42C1-A254-F209A8BA8101}" type="datetimeFigureOut">
              <a:rPr lang="tr-TR" smtClean="0"/>
              <a:t>28.01.2025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50519F-E4E1-4120-85DD-1473F5834183}"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4609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F91359F-76FB-42C1-A254-F209A8BA8101}" type="datetimeFigureOut">
              <a:rPr lang="tr-TR" smtClean="0"/>
              <a:t>28.01.2025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50519F-E4E1-4120-85DD-1473F5834183}"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3311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F91359F-76FB-42C1-A254-F209A8BA8101}" type="datetimeFigureOut">
              <a:rPr lang="tr-TR" smtClean="0"/>
              <a:t>28.01.2025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50519F-E4E1-4120-85DD-1473F5834183}"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0663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F91359F-76FB-42C1-A254-F209A8BA8101}" type="datetimeFigureOut">
              <a:rPr lang="tr-TR" smtClean="0"/>
              <a:t>28.01.2025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50519F-E4E1-4120-85DD-1473F5834183}"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3019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F91359F-76FB-42C1-A254-F209A8BA8101}" type="datetimeFigureOut">
              <a:rPr lang="tr-TR" smtClean="0"/>
              <a:t>28.01.2025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50519F-E4E1-4120-85DD-1473F5834183}"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7316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1359F-76FB-42C1-A254-F209A8BA8101}" type="datetimeFigureOut">
              <a:rPr lang="tr-TR" smtClean="0"/>
              <a:t>28.01.2025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650519F-E4E1-4120-85DD-1473F5834183}" type="slidenum">
              <a:rPr lang="tr-TR" smtClean="0"/>
              <a:t>‹#›</a:t>
            </a:fld>
            <a:endParaRPr lang="tr-TR"/>
          </a:p>
        </p:txBody>
      </p:sp>
    </p:spTree>
    <p:extLst>
      <p:ext uri="{BB962C8B-B14F-4D97-AF65-F5344CB8AC3E}">
        <p14:creationId xmlns:p14="http://schemas.microsoft.com/office/powerpoint/2010/main" val="3645979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F91359F-76FB-42C1-A254-F209A8BA8101}" type="datetimeFigureOut">
              <a:rPr lang="tr-TR" smtClean="0"/>
              <a:t>28.01.2025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50519F-E4E1-4120-85DD-1473F5834183}"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78592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F91359F-76FB-42C1-A254-F209A8BA8101}" type="datetimeFigureOut">
              <a:rPr lang="tr-TR" smtClean="0"/>
              <a:t>28.01.2025</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6650519F-E4E1-4120-85DD-1473F5834183}"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34354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F91359F-76FB-42C1-A254-F209A8BA8101}" type="datetimeFigureOut">
              <a:rPr lang="tr-TR" smtClean="0"/>
              <a:t>28.01.2025</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650519F-E4E1-4120-85DD-1473F5834183}"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3616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099636-6ED3-4C32-BBA2-1726BB17BF55}"/>
              </a:ext>
            </a:extLst>
          </p:cNvPr>
          <p:cNvSpPr>
            <a:spLocks noGrp="1"/>
          </p:cNvSpPr>
          <p:nvPr>
            <p:ph type="title"/>
          </p:nvPr>
        </p:nvSpPr>
        <p:spPr>
          <a:xfrm>
            <a:off x="1449853" y="200417"/>
            <a:ext cx="9607661" cy="1712986"/>
          </a:xfrm>
        </p:spPr>
        <p:txBody>
          <a:bodyPr>
            <a:normAutofit/>
          </a:bodyPr>
          <a:lstStyle/>
          <a:p>
            <a:pPr algn="ctr"/>
            <a:r>
              <a:rPr lang="tr-TR" sz="3200" b="1" cap="none" dirty="0">
                <a:ln w="12700">
                  <a:solidFill>
                    <a:schemeClr val="accent5"/>
                  </a:solidFill>
                  <a:prstDash val="solid"/>
                </a:ln>
                <a:solidFill>
                  <a:srgbClr val="C00000"/>
                </a:solidFill>
              </a:rPr>
              <a:t>KÜRESELLEŞENLER VE KÜRESELLEŞTİRİLENLER EKSENİNDE ULUSLARARASI ÖRGÜTLER VE SERMAYE</a:t>
            </a:r>
          </a:p>
        </p:txBody>
      </p:sp>
      <p:sp>
        <p:nvSpPr>
          <p:cNvPr id="3" name="Alt Başlık 2">
            <a:extLst>
              <a:ext uri="{FF2B5EF4-FFF2-40B4-BE49-F238E27FC236}">
                <a16:creationId xmlns:a16="http://schemas.microsoft.com/office/drawing/2014/main" id="{B05E7CCA-332A-41DA-9F30-9E85676AA232}"/>
              </a:ext>
            </a:extLst>
          </p:cNvPr>
          <p:cNvSpPr>
            <a:spLocks noGrp="1"/>
          </p:cNvSpPr>
          <p:nvPr>
            <p:ph type="body" idx="1"/>
          </p:nvPr>
        </p:nvSpPr>
        <p:spPr>
          <a:xfrm>
            <a:off x="1153711" y="2257543"/>
            <a:ext cx="4645152" cy="801943"/>
          </a:xfrm>
        </p:spPr>
        <p:txBody>
          <a:bodyPr>
            <a:normAutofit/>
          </a:bodyPr>
          <a:lstStyle/>
          <a:p>
            <a:pPr algn="ctr"/>
            <a:r>
              <a:rPr lang="tr-TR" sz="2000" b="1" dirty="0">
                <a:solidFill>
                  <a:srgbClr val="002060"/>
                </a:solidFill>
                <a:latin typeface="Arial Rounded MT Bold" panose="020F0704030504030204" pitchFamily="34" charset="0"/>
              </a:rPr>
              <a:t>PROF. DR. MEHMET KARAGÜL</a:t>
            </a:r>
          </a:p>
          <a:p>
            <a:pPr algn="ctr"/>
            <a:endParaRPr lang="tr-TR" sz="2000" dirty="0">
              <a:solidFill>
                <a:schemeClr val="bg1"/>
              </a:solidFill>
              <a:latin typeface="Bahnschrift" panose="020B0502040204020203" pitchFamily="34" charset="0"/>
            </a:endParaRPr>
          </a:p>
        </p:txBody>
      </p:sp>
      <p:sp>
        <p:nvSpPr>
          <p:cNvPr id="4" name="İçerik Yer Tutucusu 3">
            <a:extLst>
              <a:ext uri="{FF2B5EF4-FFF2-40B4-BE49-F238E27FC236}">
                <a16:creationId xmlns:a16="http://schemas.microsoft.com/office/drawing/2014/main" id="{6209FA01-85E9-47F4-B069-70D286362F78}"/>
              </a:ext>
            </a:extLst>
          </p:cNvPr>
          <p:cNvSpPr>
            <a:spLocks noGrp="1"/>
          </p:cNvSpPr>
          <p:nvPr>
            <p:ph sz="half" idx="2"/>
          </p:nvPr>
        </p:nvSpPr>
        <p:spPr>
          <a:xfrm>
            <a:off x="413360" y="3169086"/>
            <a:ext cx="5586608" cy="2289776"/>
          </a:xfrm>
        </p:spPr>
        <p:txBody>
          <a:bodyPr>
            <a:normAutofit fontScale="55000" lnSpcReduction="20000"/>
          </a:bodyPr>
          <a:lstStyle/>
          <a:p>
            <a:pPr algn="ctr"/>
            <a:r>
              <a:rPr lang="tr-TR" sz="3600" dirty="0">
                <a:solidFill>
                  <a:srgbClr val="0070C0"/>
                </a:solidFill>
                <a:latin typeface="Bahnschrift" panose="020B0502040204020203" pitchFamily="34" charset="0"/>
              </a:rPr>
              <a:t>MEHMET AKİF ERSOY ÜNİVERSİTESİ </a:t>
            </a:r>
          </a:p>
          <a:p>
            <a:pPr algn="ctr"/>
            <a:r>
              <a:rPr lang="tr-TR" sz="3600" dirty="0">
                <a:solidFill>
                  <a:srgbClr val="0070C0"/>
                </a:solidFill>
                <a:latin typeface="Bahnschrift" panose="020B0502040204020203" pitchFamily="34" charset="0"/>
              </a:rPr>
              <a:t>İKTİSADİ VE İDARİ BİLİMLER FAKÜLTESİ</a:t>
            </a:r>
          </a:p>
          <a:p>
            <a:pPr algn="ctr"/>
            <a:r>
              <a:rPr lang="tr-TR" sz="3600" dirty="0">
                <a:solidFill>
                  <a:srgbClr val="0070C0"/>
                </a:solidFill>
                <a:latin typeface="Bahnschrift" panose="020B0502040204020203" pitchFamily="34" charset="0"/>
              </a:rPr>
              <a:t>İKTİSAT BÖLÜMÜ BAŞKANI</a:t>
            </a:r>
          </a:p>
          <a:p>
            <a:pPr algn="ctr"/>
            <a:r>
              <a:rPr lang="tr-TR" sz="3600" dirty="0">
                <a:solidFill>
                  <a:schemeClr val="bg1"/>
                </a:solidFill>
                <a:highlight>
                  <a:srgbClr val="800000"/>
                </a:highlight>
                <a:latin typeface="Bahnschrift" panose="020B0502040204020203" pitchFamily="34" charset="0"/>
              </a:rPr>
              <a:t>www.mkaragul.com</a:t>
            </a:r>
          </a:p>
          <a:p>
            <a:endParaRPr lang="tr-TR" dirty="0"/>
          </a:p>
        </p:txBody>
      </p:sp>
      <p:sp>
        <p:nvSpPr>
          <p:cNvPr id="5" name="Metin Yer Tutucusu 4">
            <a:extLst>
              <a:ext uri="{FF2B5EF4-FFF2-40B4-BE49-F238E27FC236}">
                <a16:creationId xmlns:a16="http://schemas.microsoft.com/office/drawing/2014/main" id="{B0F13156-31B2-48F8-A6E7-A2B6725A2AA9}"/>
              </a:ext>
            </a:extLst>
          </p:cNvPr>
          <p:cNvSpPr>
            <a:spLocks noGrp="1"/>
          </p:cNvSpPr>
          <p:nvPr>
            <p:ph type="body" sz="quarter" idx="3"/>
          </p:nvPr>
        </p:nvSpPr>
        <p:spPr/>
        <p:txBody>
          <a:bodyPr>
            <a:normAutofit/>
          </a:bodyPr>
          <a:lstStyle/>
          <a:p>
            <a:endParaRPr lang="tr-TR" dirty="0"/>
          </a:p>
        </p:txBody>
      </p:sp>
      <p:sp>
        <p:nvSpPr>
          <p:cNvPr id="6" name="İçerik Yer Tutucusu 5">
            <a:extLst>
              <a:ext uri="{FF2B5EF4-FFF2-40B4-BE49-F238E27FC236}">
                <a16:creationId xmlns:a16="http://schemas.microsoft.com/office/drawing/2014/main" id="{ADC88260-47CC-4AAB-9344-4678826E228E}"/>
              </a:ext>
            </a:extLst>
          </p:cNvPr>
          <p:cNvSpPr>
            <a:spLocks noGrp="1"/>
          </p:cNvSpPr>
          <p:nvPr>
            <p:ph sz="quarter" idx="4"/>
          </p:nvPr>
        </p:nvSpPr>
        <p:spPr>
          <a:xfrm>
            <a:off x="6826685" y="3059486"/>
            <a:ext cx="3880100" cy="1426101"/>
          </a:xfrm>
        </p:spPr>
        <p:txBody>
          <a:bodyPr>
            <a:normAutofit fontScale="55000" lnSpcReduction="20000"/>
          </a:bodyPr>
          <a:lstStyle/>
          <a:p>
            <a:pPr lvl="1" algn="ctr"/>
            <a:r>
              <a:rPr lang="tr-TR" sz="4400" b="1" dirty="0">
                <a:solidFill>
                  <a:srgbClr val="002060"/>
                </a:solidFill>
              </a:rPr>
              <a:t>MİLLİ GENÇLİK DERNEĞİ</a:t>
            </a:r>
          </a:p>
          <a:p>
            <a:pPr lvl="1" algn="ctr"/>
            <a:r>
              <a:rPr lang="tr-TR" sz="4400" b="1" dirty="0">
                <a:solidFill>
                  <a:srgbClr val="002060"/>
                </a:solidFill>
              </a:rPr>
              <a:t> </a:t>
            </a:r>
            <a:r>
              <a:rPr lang="tr-TR" sz="3400" b="1" dirty="0">
                <a:solidFill>
                  <a:srgbClr val="0070C0"/>
                </a:solidFill>
              </a:rPr>
              <a:t>ANTALYA /28. 01.2025 </a:t>
            </a:r>
          </a:p>
        </p:txBody>
      </p:sp>
    </p:spTree>
    <p:extLst>
      <p:ext uri="{BB962C8B-B14F-4D97-AF65-F5344CB8AC3E}">
        <p14:creationId xmlns:p14="http://schemas.microsoft.com/office/powerpoint/2010/main" val="666552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415391-385F-4974-8C4C-33F308803F14}"/>
              </a:ext>
            </a:extLst>
          </p:cNvPr>
          <p:cNvSpPr>
            <a:spLocks noGrp="1"/>
          </p:cNvSpPr>
          <p:nvPr>
            <p:ph type="title"/>
          </p:nvPr>
        </p:nvSpPr>
        <p:spPr>
          <a:xfrm>
            <a:off x="1451580" y="804519"/>
            <a:ext cx="7404322" cy="1049235"/>
          </a:xfrm>
        </p:spPr>
        <p:txBody>
          <a:bodyPr>
            <a:normAutofit fontScale="90000"/>
          </a:bodyPr>
          <a:lstStyle/>
          <a:p>
            <a:r>
              <a:rPr lang="tr-TR" sz="3600" b="1" cap="none" dirty="0">
                <a:ln w="12700">
                  <a:solidFill>
                    <a:schemeClr val="accent5"/>
                  </a:solidFill>
                  <a:prstDash val="solid"/>
                </a:ln>
                <a:solidFill>
                  <a:srgbClr val="0070C0"/>
                </a:solidFill>
              </a:rPr>
              <a:t>IMF’de Bretton Woods para sistemi </a:t>
            </a:r>
            <a:br>
              <a:rPr lang="tr-TR" sz="3600" b="1" cap="none" dirty="0">
                <a:ln w="12700">
                  <a:solidFill>
                    <a:schemeClr val="accent5"/>
                  </a:solidFill>
                  <a:prstDash val="solid"/>
                </a:ln>
                <a:solidFill>
                  <a:srgbClr val="0070C0"/>
                </a:solidFill>
              </a:rPr>
            </a:br>
            <a:r>
              <a:rPr lang="tr-TR" sz="3600" b="1" cap="none" dirty="0">
                <a:ln w="12700">
                  <a:solidFill>
                    <a:schemeClr val="accent5"/>
                  </a:solidFill>
                  <a:prstDash val="solid"/>
                </a:ln>
                <a:solidFill>
                  <a:srgbClr val="0070C0"/>
                </a:solidFill>
              </a:rPr>
              <a:t>ve sonuçları</a:t>
            </a:r>
            <a:br>
              <a:rPr lang="tr-TR" dirty="0"/>
            </a:br>
            <a:endParaRPr lang="tr-TR" dirty="0"/>
          </a:p>
        </p:txBody>
      </p:sp>
      <p:sp>
        <p:nvSpPr>
          <p:cNvPr id="3" name="İçerik Yer Tutucusu 2">
            <a:extLst>
              <a:ext uri="{FF2B5EF4-FFF2-40B4-BE49-F238E27FC236}">
                <a16:creationId xmlns:a16="http://schemas.microsoft.com/office/drawing/2014/main" id="{677EC78D-DB32-4ED0-86F1-32569862FDB8}"/>
              </a:ext>
            </a:extLst>
          </p:cNvPr>
          <p:cNvSpPr>
            <a:spLocks noGrp="1"/>
          </p:cNvSpPr>
          <p:nvPr>
            <p:ph idx="1"/>
          </p:nvPr>
        </p:nvSpPr>
        <p:spPr/>
        <p:txBody>
          <a:bodyPr>
            <a:normAutofit fontScale="92500" lnSpcReduction="10000"/>
          </a:bodyPr>
          <a:lstStyle/>
          <a:p>
            <a:r>
              <a:rPr lang="tr-TR" dirty="0"/>
              <a:t>1 ons altın (31,1gr) 35 Dolar sistemin temidir. 1973 yılında Avrupa ve dünya genelinde altına olan talep arttığı için sistem çökmüş, ama Doların dünya hakimiyeti pekiştiğinden asıl amaç hasıl olmuştur.</a:t>
            </a:r>
          </a:p>
          <a:p>
            <a:r>
              <a:rPr lang="tr-TR" dirty="0"/>
              <a:t>Bu sistem sonucunda Dolar dünyanın ortak; rezerv, değer ve dış ticaret parası olarak kendi varlığını tüm dünyaya kabul ettirmiş,</a:t>
            </a:r>
          </a:p>
          <a:p>
            <a:r>
              <a:rPr lang="tr-TR" dirty="0"/>
              <a:t>Bu sayede ABD «bir kutu boya ve bir top kağıt maliyetine» bir gemi malı ithal edebilir hakle gelmiştir.</a:t>
            </a:r>
          </a:p>
          <a:p>
            <a:r>
              <a:rPr lang="tr-TR" dirty="0"/>
              <a:t>Ayrıca, ABD yine emisyon maliyetine istediği ülkeye istediği kadar borç verip onun üzerinde hakimiyet kurabilme imkanına kavuşmuştur.</a:t>
            </a:r>
          </a:p>
        </p:txBody>
      </p:sp>
    </p:spTree>
    <p:extLst>
      <p:ext uri="{BB962C8B-B14F-4D97-AF65-F5344CB8AC3E}">
        <p14:creationId xmlns:p14="http://schemas.microsoft.com/office/powerpoint/2010/main" val="1196802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44F9AF-7A2B-4F57-B11D-11206E5E260B}"/>
              </a:ext>
            </a:extLst>
          </p:cNvPr>
          <p:cNvSpPr>
            <a:spLocks noGrp="1"/>
          </p:cNvSpPr>
          <p:nvPr>
            <p:ph type="title"/>
          </p:nvPr>
        </p:nvSpPr>
        <p:spPr/>
        <p:txBody>
          <a:bodyPr>
            <a:normAutofit/>
          </a:bodyPr>
          <a:lstStyle/>
          <a:p>
            <a:r>
              <a:rPr lang="tr-TR" b="1" cap="none" dirty="0">
                <a:ln w="12700">
                  <a:solidFill>
                    <a:schemeClr val="accent5"/>
                  </a:solidFill>
                  <a:prstDash val="solid"/>
                </a:ln>
                <a:solidFill>
                  <a:srgbClr val="0070C0"/>
                </a:solidFill>
              </a:rPr>
              <a:t>Dünyayı Küreselleştiren Örgütler</a:t>
            </a:r>
            <a:br>
              <a:rPr lang="tr-TR" dirty="0"/>
            </a:br>
            <a:r>
              <a:rPr lang="tr-TR" sz="2400" dirty="0">
                <a:solidFill>
                  <a:schemeClr val="accent1">
                    <a:lumMod val="50000"/>
                  </a:schemeClr>
                </a:solidFill>
              </a:rPr>
              <a:t>DÜNYA BANKASI : IBRD, IDA, IFC ve MIGA</a:t>
            </a:r>
          </a:p>
        </p:txBody>
      </p:sp>
      <p:sp>
        <p:nvSpPr>
          <p:cNvPr id="3" name="İçerik Yer Tutucusu 2">
            <a:extLst>
              <a:ext uri="{FF2B5EF4-FFF2-40B4-BE49-F238E27FC236}">
                <a16:creationId xmlns:a16="http://schemas.microsoft.com/office/drawing/2014/main" id="{36AF5E13-5F8B-45B2-8EBE-762E7F70F059}"/>
              </a:ext>
            </a:extLst>
          </p:cNvPr>
          <p:cNvSpPr>
            <a:spLocks noGrp="1"/>
          </p:cNvSpPr>
          <p:nvPr>
            <p:ph idx="1"/>
          </p:nvPr>
        </p:nvSpPr>
        <p:spPr/>
        <p:txBody>
          <a:bodyPr/>
          <a:lstStyle/>
          <a:p>
            <a:r>
              <a:rPr lang="tr-TR" dirty="0"/>
              <a:t>IBRD: uluslararası İmar ve Kalkınma Bankası</a:t>
            </a:r>
          </a:p>
          <a:p>
            <a:r>
              <a:rPr lang="tr-TR" dirty="0"/>
              <a:t>IDA: Uluslararası Kalkınma Ajansı</a:t>
            </a:r>
          </a:p>
          <a:p>
            <a:r>
              <a:rPr lang="tr-TR" dirty="0"/>
              <a:t>IFC: Uluslararası Finans Kurumu</a:t>
            </a:r>
          </a:p>
          <a:p>
            <a:r>
              <a:rPr lang="tr-TR" dirty="0"/>
              <a:t>MIGA: Çok taraflı yatırım garanti ajansı</a:t>
            </a:r>
          </a:p>
          <a:p>
            <a:pPr marL="0" indent="0">
              <a:buNone/>
            </a:pPr>
            <a:r>
              <a:rPr lang="tr-TR" dirty="0">
                <a:solidFill>
                  <a:srgbClr val="0000FF"/>
                </a:solidFill>
              </a:rPr>
              <a:t>Ortak hedef, borçlandırarak bütün dünyanın ekonomik sistemini öncelikle kontrol edip ardından ele geçirmektir.</a:t>
            </a:r>
          </a:p>
        </p:txBody>
      </p:sp>
    </p:spTree>
    <p:extLst>
      <p:ext uri="{BB962C8B-B14F-4D97-AF65-F5344CB8AC3E}">
        <p14:creationId xmlns:p14="http://schemas.microsoft.com/office/powerpoint/2010/main" val="646750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39E35E-D184-4221-AEFC-69EB56B7CEBD}"/>
              </a:ext>
            </a:extLst>
          </p:cNvPr>
          <p:cNvSpPr>
            <a:spLocks noGrp="1"/>
          </p:cNvSpPr>
          <p:nvPr>
            <p:ph type="title"/>
          </p:nvPr>
        </p:nvSpPr>
        <p:spPr/>
        <p:txBody>
          <a:bodyPr/>
          <a:lstStyle/>
          <a:p>
            <a:r>
              <a:rPr lang="tr-TR" b="1" cap="none" dirty="0">
                <a:ln w="12700">
                  <a:solidFill>
                    <a:schemeClr val="accent5"/>
                  </a:solidFill>
                  <a:prstDash val="solid"/>
                </a:ln>
                <a:solidFill>
                  <a:srgbClr val="0070C0"/>
                </a:solidFill>
              </a:rPr>
              <a:t>Dünyayı Küreselleştiren Örgütler</a:t>
            </a:r>
            <a:br>
              <a:rPr lang="tr-TR" dirty="0">
                <a:solidFill>
                  <a:srgbClr val="C00000"/>
                </a:solidFill>
              </a:rPr>
            </a:br>
            <a:r>
              <a:rPr lang="tr-TR" dirty="0">
                <a:solidFill>
                  <a:schemeClr val="accent1">
                    <a:lumMod val="50000"/>
                  </a:schemeClr>
                </a:solidFill>
              </a:rPr>
              <a:t>DÜNYA TİCARET ÖRGÜTÜ</a:t>
            </a:r>
          </a:p>
        </p:txBody>
      </p:sp>
      <p:sp>
        <p:nvSpPr>
          <p:cNvPr id="3" name="İçerik Yer Tutucusu 2">
            <a:extLst>
              <a:ext uri="{FF2B5EF4-FFF2-40B4-BE49-F238E27FC236}">
                <a16:creationId xmlns:a16="http://schemas.microsoft.com/office/drawing/2014/main" id="{BC7A6E76-8B4E-4B1C-A61C-3A18C9F133C7}"/>
              </a:ext>
            </a:extLst>
          </p:cNvPr>
          <p:cNvSpPr>
            <a:spLocks noGrp="1"/>
          </p:cNvSpPr>
          <p:nvPr>
            <p:ph idx="1"/>
          </p:nvPr>
        </p:nvSpPr>
        <p:spPr/>
        <p:txBody>
          <a:bodyPr/>
          <a:lstStyle/>
          <a:p>
            <a:r>
              <a:rPr lang="tr-TR" dirty="0"/>
              <a:t>DTÖ: temel amaç uluslararası ticaretin serbestleştirilmesidir.</a:t>
            </a:r>
          </a:p>
          <a:p>
            <a:r>
              <a:rPr lang="tr-TR" dirty="0"/>
              <a:t>Bu çerçevede, fiziki mallar ile hizmetlerin serbest dolaşımı ile ve fikri mülkiyetin korunması konularında faaliyet göstermektedir.</a:t>
            </a:r>
          </a:p>
          <a:p>
            <a:r>
              <a:rPr lang="tr-TR" dirty="0"/>
              <a:t>Bunun için kotaları yasaklayıp, tarifeleri aşamalı olarak indirerek sıfırlamak.</a:t>
            </a:r>
          </a:p>
          <a:p>
            <a:r>
              <a:rPr lang="tr-TR" dirty="0"/>
              <a:t>Kendi ekonomilerini korumak için, Gönüllü ihracat kısıtlaması, yeşil enerji, tır kotası vb. türde yeni koruma önlemlerini kullanmaktadırlar.</a:t>
            </a:r>
          </a:p>
          <a:p>
            <a:endParaRPr lang="tr-TR" dirty="0"/>
          </a:p>
          <a:p>
            <a:endParaRPr lang="tr-TR" dirty="0"/>
          </a:p>
          <a:p>
            <a:endParaRPr lang="tr-TR" dirty="0"/>
          </a:p>
        </p:txBody>
      </p:sp>
    </p:spTree>
    <p:extLst>
      <p:ext uri="{BB962C8B-B14F-4D97-AF65-F5344CB8AC3E}">
        <p14:creationId xmlns:p14="http://schemas.microsoft.com/office/powerpoint/2010/main" val="3792741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79DCFB-873F-4521-8F3A-456BA920BA35}"/>
              </a:ext>
            </a:extLst>
          </p:cNvPr>
          <p:cNvSpPr>
            <a:spLocks noGrp="1"/>
          </p:cNvSpPr>
          <p:nvPr>
            <p:ph type="title"/>
          </p:nvPr>
        </p:nvSpPr>
        <p:spPr/>
        <p:txBody>
          <a:bodyPr/>
          <a:lstStyle/>
          <a:p>
            <a:r>
              <a:rPr lang="tr-TR" b="1" cap="none" dirty="0">
                <a:ln w="12700">
                  <a:solidFill>
                    <a:schemeClr val="accent5"/>
                  </a:solidFill>
                  <a:prstDash val="solid"/>
                </a:ln>
                <a:solidFill>
                  <a:srgbClr val="0070C0"/>
                </a:solidFill>
              </a:rPr>
              <a:t>Dünyayı Küreselleştiren Örgütler</a:t>
            </a:r>
            <a:br>
              <a:rPr lang="tr-TR" dirty="0">
                <a:solidFill>
                  <a:srgbClr val="C00000"/>
                </a:solidFill>
              </a:rPr>
            </a:br>
            <a:r>
              <a:rPr lang="tr-TR" dirty="0">
                <a:solidFill>
                  <a:schemeClr val="accent1">
                    <a:lumMod val="50000"/>
                  </a:schemeClr>
                </a:solidFill>
              </a:rPr>
              <a:t>AB</a:t>
            </a:r>
          </a:p>
        </p:txBody>
      </p:sp>
      <p:sp>
        <p:nvSpPr>
          <p:cNvPr id="3" name="İçerik Yer Tutucusu 2">
            <a:extLst>
              <a:ext uri="{FF2B5EF4-FFF2-40B4-BE49-F238E27FC236}">
                <a16:creationId xmlns:a16="http://schemas.microsoft.com/office/drawing/2014/main" id="{E6E3D4D4-6FC9-44C8-A7CC-0E97F747886D}"/>
              </a:ext>
            </a:extLst>
          </p:cNvPr>
          <p:cNvSpPr>
            <a:spLocks noGrp="1"/>
          </p:cNvSpPr>
          <p:nvPr>
            <p:ph idx="1"/>
          </p:nvPr>
        </p:nvSpPr>
        <p:spPr/>
        <p:txBody>
          <a:bodyPr/>
          <a:lstStyle/>
          <a:p>
            <a:r>
              <a:rPr lang="tr-TR" dirty="0"/>
              <a:t>Avrupa Birliği'nin temelleri 1951 yılında, altı ülkenin katılımıyla oluşturulan Avrupa Kömür ve Çelik Topluluğu'na ve 1957 Roma Antlaşması'na dayanmaktadır. </a:t>
            </a:r>
          </a:p>
          <a:p>
            <a:r>
              <a:rPr lang="tr-TR" dirty="0"/>
              <a:t> 27 üye olan ve toprakları büyük ölçüde Avrupa kıtasında bulunan siyasi ve ekonomik bir örgütlenmedir. 1993 yılında, Avrupa Birliği Antlaşması olarak da bilinen Maastricht Antlaşması'nın yürürlüğe girmesi sonucu, var olan Avrupa Ekonomik Topluluğu'na yeni görev ve sorumluluk alanları yüklenmesiyle kurulmuştur. 445 milyondan fazla nüfusuyla Avrupa Birliği, dünya ülkelerinin </a:t>
            </a:r>
            <a:r>
              <a:rPr lang="tr-TR" dirty="0" err="1"/>
              <a:t>GSYİH'ye</a:t>
            </a:r>
            <a:r>
              <a:rPr lang="tr-TR" dirty="0"/>
              <a:t> (nominal) göre sıralanışında nominal gayrisafi yurt içi hasılasının %30'luk bölümünü oluşturur.</a:t>
            </a:r>
          </a:p>
        </p:txBody>
      </p:sp>
    </p:spTree>
    <p:extLst>
      <p:ext uri="{BB962C8B-B14F-4D97-AF65-F5344CB8AC3E}">
        <p14:creationId xmlns:p14="http://schemas.microsoft.com/office/powerpoint/2010/main" val="185978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54A46A-DB80-43F6-BFE3-D595DA6AD3C5}"/>
              </a:ext>
            </a:extLst>
          </p:cNvPr>
          <p:cNvSpPr>
            <a:spLocks noGrp="1"/>
          </p:cNvSpPr>
          <p:nvPr>
            <p:ph type="title"/>
          </p:nvPr>
        </p:nvSpPr>
        <p:spPr/>
        <p:txBody>
          <a:bodyPr/>
          <a:lstStyle/>
          <a:p>
            <a:r>
              <a:rPr lang="tr-TR" b="1" cap="none" dirty="0">
                <a:ln w="12700">
                  <a:solidFill>
                    <a:schemeClr val="accent5"/>
                  </a:solidFill>
                  <a:prstDash val="solid"/>
                </a:ln>
                <a:solidFill>
                  <a:srgbClr val="0070C0"/>
                </a:solidFill>
              </a:rPr>
              <a:t>Dünyayı Küreselleştiren Örgütler</a:t>
            </a:r>
            <a:br>
              <a:rPr lang="tr-TR" dirty="0">
                <a:solidFill>
                  <a:srgbClr val="C00000"/>
                </a:solidFill>
              </a:rPr>
            </a:br>
            <a:r>
              <a:rPr lang="tr-TR" dirty="0">
                <a:solidFill>
                  <a:schemeClr val="accent1">
                    <a:lumMod val="50000"/>
                  </a:schemeClr>
                </a:solidFill>
              </a:rPr>
              <a:t>AB</a:t>
            </a:r>
          </a:p>
        </p:txBody>
      </p:sp>
      <p:sp>
        <p:nvSpPr>
          <p:cNvPr id="3" name="İçerik Yer Tutucusu 2">
            <a:extLst>
              <a:ext uri="{FF2B5EF4-FFF2-40B4-BE49-F238E27FC236}">
                <a16:creationId xmlns:a16="http://schemas.microsoft.com/office/drawing/2014/main" id="{CCC09A75-0077-4E16-9935-D68FEEF9DE87}"/>
              </a:ext>
            </a:extLst>
          </p:cNvPr>
          <p:cNvSpPr>
            <a:spLocks noGrp="1"/>
          </p:cNvSpPr>
          <p:nvPr>
            <p:ph idx="1"/>
          </p:nvPr>
        </p:nvSpPr>
        <p:spPr>
          <a:xfrm>
            <a:off x="1387509" y="2003206"/>
            <a:ext cx="7441900" cy="3450613"/>
          </a:xfrm>
        </p:spPr>
        <p:txBody>
          <a:bodyPr/>
          <a:lstStyle/>
          <a:p>
            <a:pPr marL="0" indent="0">
              <a:buNone/>
            </a:pPr>
            <a:r>
              <a:rPr lang="tr-TR" dirty="0"/>
              <a:t> AB’de karar almada sürecinde; seçilmişlerden oluşan AB parlamentosu değil, atanmışlardan oluşan, AB komisyonu ve AB devlet başkanları zirvesi etkilidir.  </a:t>
            </a:r>
          </a:p>
          <a:p>
            <a:pPr marL="0" indent="0">
              <a:buNone/>
            </a:pPr>
            <a:r>
              <a:rPr lang="tr-TR" dirty="0">
                <a:solidFill>
                  <a:srgbClr val="CC3300"/>
                </a:solidFill>
              </a:rPr>
              <a:t>Gümrük Birliği </a:t>
            </a:r>
            <a:r>
              <a:rPr lang="tr-TR" dirty="0"/>
              <a:t>antlaşması çerçevesinde Türkiye AB ilişkileri. </a:t>
            </a:r>
          </a:p>
          <a:p>
            <a:pPr marL="0" indent="0">
              <a:buNone/>
            </a:pPr>
            <a:r>
              <a:rPr lang="tr-TR" dirty="0"/>
              <a:t>İngiltere’nin ayrılması</a:t>
            </a:r>
          </a:p>
        </p:txBody>
      </p:sp>
    </p:spTree>
    <p:extLst>
      <p:ext uri="{BB962C8B-B14F-4D97-AF65-F5344CB8AC3E}">
        <p14:creationId xmlns:p14="http://schemas.microsoft.com/office/powerpoint/2010/main" val="1489848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C282EC-AC55-4D7A-92A7-A71FF7E9DB07}"/>
              </a:ext>
            </a:extLst>
          </p:cNvPr>
          <p:cNvSpPr>
            <a:spLocks noGrp="1"/>
          </p:cNvSpPr>
          <p:nvPr>
            <p:ph type="title"/>
          </p:nvPr>
        </p:nvSpPr>
        <p:spPr/>
        <p:txBody>
          <a:bodyPr>
            <a:normAutofit/>
          </a:bodyPr>
          <a:lstStyle/>
          <a:p>
            <a:r>
              <a:rPr lang="tr-TR" b="1" cap="none" dirty="0">
                <a:ln w="12700">
                  <a:solidFill>
                    <a:schemeClr val="accent5"/>
                  </a:solidFill>
                  <a:prstDash val="solid"/>
                </a:ln>
                <a:solidFill>
                  <a:srgbClr val="0070C0"/>
                </a:solidFill>
              </a:rPr>
              <a:t>Paranın Fonksiyonları ve Egemenlik  </a:t>
            </a:r>
          </a:p>
        </p:txBody>
      </p:sp>
      <p:sp>
        <p:nvSpPr>
          <p:cNvPr id="3" name="İçerik Yer Tutucusu 2">
            <a:extLst>
              <a:ext uri="{FF2B5EF4-FFF2-40B4-BE49-F238E27FC236}">
                <a16:creationId xmlns:a16="http://schemas.microsoft.com/office/drawing/2014/main" id="{002FC625-75DF-46EE-A7D2-20E4746680C6}"/>
              </a:ext>
            </a:extLst>
          </p:cNvPr>
          <p:cNvSpPr>
            <a:spLocks noGrp="1"/>
          </p:cNvSpPr>
          <p:nvPr>
            <p:ph idx="1"/>
          </p:nvPr>
        </p:nvSpPr>
        <p:spPr/>
        <p:txBody>
          <a:bodyPr/>
          <a:lstStyle/>
          <a:p>
            <a:r>
              <a:rPr lang="tr-TR" dirty="0"/>
              <a:t>Yabancı para kullanmak </a:t>
            </a:r>
          </a:p>
          <a:p>
            <a:r>
              <a:rPr lang="tr-TR" dirty="0"/>
              <a:t>Yabancı para ile yatırım yapmak? </a:t>
            </a:r>
          </a:p>
          <a:p>
            <a:r>
              <a:rPr lang="tr-TR" dirty="0"/>
              <a:t>Enflasyondan korunmak!</a:t>
            </a:r>
          </a:p>
          <a:p>
            <a:r>
              <a:rPr lang="tr-TR" dirty="0"/>
              <a:t>Kalkınmak, üretim, istihdam ve ihracat için yabancı sermaye şart mıdır.? </a:t>
            </a:r>
          </a:p>
          <a:p>
            <a:r>
              <a:rPr lang="tr-TR" dirty="0"/>
              <a:t>Para basmak ENFLASYONA mı sebep olur?</a:t>
            </a:r>
          </a:p>
          <a:p>
            <a:r>
              <a:rPr lang="tr-TR" dirty="0"/>
              <a:t>Merkez bankasının para basması sınırlandırılırken, bankalar sınırsız </a:t>
            </a:r>
            <a:r>
              <a:rPr lang="tr-TR" dirty="0" err="1"/>
              <a:t>kaydi</a:t>
            </a:r>
            <a:r>
              <a:rPr lang="tr-TR" dirty="0"/>
              <a:t> para basıyor</a:t>
            </a:r>
          </a:p>
          <a:p>
            <a:endParaRPr lang="tr-TR" dirty="0"/>
          </a:p>
        </p:txBody>
      </p:sp>
    </p:spTree>
    <p:extLst>
      <p:ext uri="{BB962C8B-B14F-4D97-AF65-F5344CB8AC3E}">
        <p14:creationId xmlns:p14="http://schemas.microsoft.com/office/powerpoint/2010/main" val="2002477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9AA786-71C7-4149-B3DC-83B860BF9A45}"/>
              </a:ext>
            </a:extLst>
          </p:cNvPr>
          <p:cNvSpPr>
            <a:spLocks noGrp="1"/>
          </p:cNvSpPr>
          <p:nvPr>
            <p:ph type="title"/>
          </p:nvPr>
        </p:nvSpPr>
        <p:spPr>
          <a:xfrm>
            <a:off x="739036" y="388307"/>
            <a:ext cx="9603275" cy="751464"/>
          </a:xfrm>
        </p:spPr>
        <p:txBody>
          <a:bodyPr/>
          <a:lstStyle/>
          <a:p>
            <a:r>
              <a:rPr lang="tr-TR" b="1" cap="none" dirty="0">
                <a:ln w="12700">
                  <a:solidFill>
                    <a:schemeClr val="accent5"/>
                  </a:solidFill>
                  <a:prstDash val="solid"/>
                </a:ln>
                <a:solidFill>
                  <a:srgbClr val="0070C0"/>
                </a:solidFill>
              </a:rPr>
              <a:t>Dünya Neden Bu hale Geldi</a:t>
            </a:r>
            <a:r>
              <a:rPr lang="tr-TR" dirty="0"/>
              <a:t>?</a:t>
            </a:r>
          </a:p>
        </p:txBody>
      </p:sp>
      <p:sp>
        <p:nvSpPr>
          <p:cNvPr id="3" name="İçerik Yer Tutucusu 2">
            <a:extLst>
              <a:ext uri="{FF2B5EF4-FFF2-40B4-BE49-F238E27FC236}">
                <a16:creationId xmlns:a16="http://schemas.microsoft.com/office/drawing/2014/main" id="{B6FFF0ED-E064-4D63-823F-E9104E22C9DF}"/>
              </a:ext>
            </a:extLst>
          </p:cNvPr>
          <p:cNvSpPr>
            <a:spLocks noGrp="1"/>
          </p:cNvSpPr>
          <p:nvPr>
            <p:ph idx="1"/>
          </p:nvPr>
        </p:nvSpPr>
        <p:spPr>
          <a:xfrm>
            <a:off x="739036" y="1402916"/>
            <a:ext cx="10315819" cy="4063430"/>
          </a:xfrm>
        </p:spPr>
        <p:txBody>
          <a:bodyPr/>
          <a:lstStyle/>
          <a:p>
            <a:r>
              <a:rPr lang="tr-TR" dirty="0"/>
              <a:t>Kapitalizmin temeli Neo liberal Sistem</a:t>
            </a:r>
          </a:p>
          <a:p>
            <a:r>
              <a:rPr lang="tr-TR" dirty="0"/>
              <a:t>Kar maksimizasyonu ile sermaye birikimi,</a:t>
            </a:r>
          </a:p>
          <a:p>
            <a:r>
              <a:rPr lang="tr-TR" dirty="0"/>
              <a:t>Tekelciliğe neden olan rekabet uygulamaları,</a:t>
            </a:r>
          </a:p>
          <a:p>
            <a:r>
              <a:rPr lang="tr-TR" dirty="0"/>
              <a:t>Devletin kamunun </a:t>
            </a:r>
            <a:r>
              <a:rPr lang="tr-TR" dirty="0" err="1"/>
              <a:t>küçültültülerek</a:t>
            </a:r>
            <a:r>
              <a:rPr lang="tr-TR" dirty="0"/>
              <a:t> etkisizleştirilmesi,</a:t>
            </a:r>
          </a:p>
          <a:p>
            <a:r>
              <a:rPr lang="tr-TR" dirty="0"/>
              <a:t>Özel sektörün aşırı bir biçimde güçlendirilmesi,</a:t>
            </a:r>
          </a:p>
          <a:p>
            <a:r>
              <a:rPr lang="tr-TR" dirty="0"/>
              <a:t>Güçlüden yana olan serbest ticaretin tüm dünyaya hakim olması,</a:t>
            </a:r>
          </a:p>
          <a:p>
            <a:r>
              <a:rPr lang="tr-TR" dirty="0"/>
              <a:t>Emek ve doğal kaynak, liberal politikalardan yararlanmazken, </a:t>
            </a:r>
          </a:p>
          <a:p>
            <a:r>
              <a:rPr lang="tr-TR" dirty="0"/>
              <a:t>Sermaye ve Girişimci faizin ve karın yüksek olduğu her yerde serbestçe gidebilmektedir.</a:t>
            </a:r>
          </a:p>
          <a:p>
            <a:endParaRPr lang="tr-TR" dirty="0"/>
          </a:p>
        </p:txBody>
      </p:sp>
    </p:spTree>
    <p:extLst>
      <p:ext uri="{BB962C8B-B14F-4D97-AF65-F5344CB8AC3E}">
        <p14:creationId xmlns:p14="http://schemas.microsoft.com/office/powerpoint/2010/main" val="2724241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F8BD61-0B80-4D44-AF36-94BCE5166F0D}"/>
              </a:ext>
            </a:extLst>
          </p:cNvPr>
          <p:cNvSpPr>
            <a:spLocks noGrp="1"/>
          </p:cNvSpPr>
          <p:nvPr>
            <p:ph type="title"/>
          </p:nvPr>
        </p:nvSpPr>
        <p:spPr>
          <a:xfrm>
            <a:off x="914400" y="400833"/>
            <a:ext cx="9564257" cy="901776"/>
          </a:xfrm>
        </p:spPr>
        <p:txBody>
          <a:bodyPr>
            <a:normAutofit/>
          </a:bodyPr>
          <a:lstStyle/>
          <a:p>
            <a:r>
              <a:rPr lang="tr-TR" b="1" cap="none" dirty="0">
                <a:ln w="12700">
                  <a:solidFill>
                    <a:schemeClr val="accent5"/>
                  </a:solidFill>
                  <a:prstDash val="solid"/>
                </a:ln>
                <a:solidFill>
                  <a:srgbClr val="0070C0"/>
                </a:solidFill>
              </a:rPr>
              <a:t>Ne yapmak GEREKMEKTEDİR?</a:t>
            </a:r>
          </a:p>
        </p:txBody>
      </p:sp>
      <p:sp>
        <p:nvSpPr>
          <p:cNvPr id="3" name="İçerik Yer Tutucusu 2">
            <a:extLst>
              <a:ext uri="{FF2B5EF4-FFF2-40B4-BE49-F238E27FC236}">
                <a16:creationId xmlns:a16="http://schemas.microsoft.com/office/drawing/2014/main" id="{E7AFF8C8-3EB1-4382-B0EB-2C5986726486}"/>
              </a:ext>
            </a:extLst>
          </p:cNvPr>
          <p:cNvSpPr>
            <a:spLocks noGrp="1"/>
          </p:cNvSpPr>
          <p:nvPr>
            <p:ph idx="1"/>
          </p:nvPr>
        </p:nvSpPr>
        <p:spPr>
          <a:xfrm>
            <a:off x="563671" y="1390390"/>
            <a:ext cx="10491184" cy="4446740"/>
          </a:xfrm>
        </p:spPr>
        <p:txBody>
          <a:bodyPr>
            <a:normAutofit/>
          </a:bodyPr>
          <a:lstStyle/>
          <a:p>
            <a:r>
              <a:rPr lang="tr-TR" dirty="0">
                <a:solidFill>
                  <a:srgbClr val="C00000"/>
                </a:solidFill>
              </a:rPr>
              <a:t>Güç ve sermaye birikimine dayalı sömürgeci Küresel sisteme karşı</a:t>
            </a:r>
            <a:r>
              <a:rPr lang="tr-TR" dirty="0">
                <a:solidFill>
                  <a:srgbClr val="0070C0"/>
                </a:solidFill>
              </a:rPr>
              <a:t>; </a:t>
            </a:r>
          </a:p>
          <a:p>
            <a:r>
              <a:rPr lang="tr-TR" dirty="0">
                <a:solidFill>
                  <a:srgbClr val="0070C0"/>
                </a:solidFill>
              </a:rPr>
              <a:t>Adalet, akıl ile fayda ve paylaşımı esas alan insanı yaşatmayı amaçlayan yeni bir sistemin tesis edilesi zorunludur. Bunun İçin:</a:t>
            </a:r>
          </a:p>
          <a:p>
            <a:r>
              <a:rPr lang="tr-TR" dirty="0"/>
              <a:t>Ülkelerde sosyal sermeyenin/ Güvenin tesis edilmesi,</a:t>
            </a:r>
          </a:p>
          <a:p>
            <a:r>
              <a:rPr lang="tr-TR" dirty="0" err="1"/>
              <a:t>İbn</a:t>
            </a:r>
            <a:r>
              <a:rPr lang="tr-TR" dirty="0"/>
              <a:t>-i Haldun’da Asabiyet anlayışı ve toplumsal kalkınma </a:t>
            </a:r>
          </a:p>
          <a:p>
            <a:r>
              <a:rPr lang="tr-TR" dirty="0"/>
              <a:t>Düşmanı içeride değil, dışarıda aramak, (Osmanlı beyliği)</a:t>
            </a:r>
          </a:p>
          <a:p>
            <a:r>
              <a:rPr lang="tr-TR" dirty="0"/>
              <a:t>Bireysel ve toplumsal davranışlarda biat yerine aklın hakimiyeti ve sorgulayıcı bir toplum.</a:t>
            </a:r>
          </a:p>
          <a:p>
            <a:r>
              <a:rPr lang="tr-TR" dirty="0"/>
              <a:t>Avrupa’da Katolik-Protestan; Osmanlıda </a:t>
            </a:r>
            <a:r>
              <a:rPr lang="tr-TR" dirty="0" err="1"/>
              <a:t>Maturidi-Eşari</a:t>
            </a:r>
            <a:r>
              <a:rPr lang="tr-TR" dirty="0"/>
              <a:t> evrimi,</a:t>
            </a:r>
          </a:p>
          <a:p>
            <a:r>
              <a:rPr lang="tr-TR" dirty="0"/>
              <a:t>Toplumsal değerlerin tüketimden üretime dönüşümü,</a:t>
            </a:r>
          </a:p>
          <a:p>
            <a:endParaRPr lang="tr-TR" dirty="0"/>
          </a:p>
        </p:txBody>
      </p:sp>
    </p:spTree>
    <p:extLst>
      <p:ext uri="{BB962C8B-B14F-4D97-AF65-F5344CB8AC3E}">
        <p14:creationId xmlns:p14="http://schemas.microsoft.com/office/powerpoint/2010/main" val="1682018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2C7A86-C7EE-4585-8023-486C4B2C7029}"/>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ECA6BB25-2CB9-4392-B5EF-F43FD766E417}"/>
              </a:ext>
            </a:extLst>
          </p:cNvPr>
          <p:cNvSpPr>
            <a:spLocks noGrp="1"/>
          </p:cNvSpPr>
          <p:nvPr>
            <p:ph idx="1"/>
          </p:nvPr>
        </p:nvSpPr>
        <p:spPr>
          <a:xfrm>
            <a:off x="576198" y="2154081"/>
            <a:ext cx="7002050" cy="3312264"/>
          </a:xfrm>
        </p:spPr>
        <p:txBody>
          <a:bodyPr/>
          <a:lstStyle/>
          <a:p>
            <a:pPr marL="2743200" lvl="6" indent="0">
              <a:buNone/>
            </a:pPr>
            <a:r>
              <a:rPr lang="tr-TR" sz="2800" b="1" dirty="0">
                <a:ln w="9525">
                  <a:solidFill>
                    <a:schemeClr val="bg1"/>
                  </a:solidFill>
                  <a:prstDash val="solid"/>
                </a:ln>
                <a:solidFill>
                  <a:srgbClr val="C00000"/>
                </a:solidFill>
                <a:effectLst>
                  <a:outerShdw blurRad="12700" dist="38100" dir="2700000" algn="tl" rotWithShape="0">
                    <a:schemeClr val="accent5">
                      <a:lumMod val="60000"/>
                      <a:lumOff val="40000"/>
                    </a:schemeClr>
                  </a:outerShdw>
                </a:effectLst>
              </a:rPr>
              <a:t>Katılımlarınız için teşekkür ederim.</a:t>
            </a:r>
          </a:p>
          <a:p>
            <a:pPr marL="2743200" lvl="6" indent="0">
              <a:buNone/>
            </a:pPr>
            <a:endParaRPr lang="tr-TR" sz="2800" b="1" dirty="0">
              <a:ln w="9525">
                <a:solidFill>
                  <a:schemeClr val="bg1"/>
                </a:solidFill>
                <a:prstDash val="solid"/>
              </a:ln>
              <a:solidFill>
                <a:srgbClr val="C00000"/>
              </a:solidFill>
              <a:effectLst>
                <a:outerShdw blurRad="12700" dist="38100" dir="2700000" algn="tl" rotWithShape="0">
                  <a:schemeClr val="accent5">
                    <a:lumMod val="60000"/>
                    <a:lumOff val="40000"/>
                  </a:schemeClr>
                </a:outerShdw>
              </a:effectLst>
            </a:endParaRPr>
          </a:p>
          <a:p>
            <a:pPr marL="2743200" lvl="6" indent="0">
              <a:buNone/>
            </a:pPr>
            <a:r>
              <a:rPr lang="tr-TR" sz="2800" b="1" dirty="0">
                <a:ln w="9525">
                  <a:solidFill>
                    <a:schemeClr val="bg1"/>
                  </a:solidFill>
                  <a:prstDash val="solid"/>
                </a:ln>
                <a:solidFill>
                  <a:srgbClr val="0000FF"/>
                </a:solidFill>
                <a:effectLst>
                  <a:outerShdw blurRad="12700" dist="38100" dir="2700000" algn="tl" rotWithShape="0">
                    <a:schemeClr val="accent5">
                      <a:lumMod val="60000"/>
                      <a:lumOff val="40000"/>
                    </a:schemeClr>
                  </a:outerShdw>
                </a:effectLst>
                <a:latin typeface="Brush Script MT" panose="03060802040406070304" pitchFamily="66" charset="0"/>
              </a:rPr>
              <a:t>Prof. Dr. Mehmet Karagül</a:t>
            </a:r>
          </a:p>
        </p:txBody>
      </p:sp>
      <p:pic>
        <p:nvPicPr>
          <p:cNvPr id="5" name="Resim 4">
            <a:extLst>
              <a:ext uri="{FF2B5EF4-FFF2-40B4-BE49-F238E27FC236}">
                <a16:creationId xmlns:a16="http://schemas.microsoft.com/office/drawing/2014/main" id="{6D1E3D6E-FC91-409B-8BCC-7B05D8837276}"/>
              </a:ext>
            </a:extLst>
          </p:cNvPr>
          <p:cNvPicPr>
            <a:picLocks noChangeAspect="1"/>
          </p:cNvPicPr>
          <p:nvPr/>
        </p:nvPicPr>
        <p:blipFill>
          <a:blip r:embed="rId2"/>
          <a:stretch>
            <a:fillRect/>
          </a:stretch>
        </p:blipFill>
        <p:spPr>
          <a:xfrm>
            <a:off x="8063698" y="1966190"/>
            <a:ext cx="3173913" cy="3173913"/>
          </a:xfrm>
          <a:prstGeom prst="rect">
            <a:avLst/>
          </a:prstGeom>
        </p:spPr>
      </p:pic>
    </p:spTree>
    <p:extLst>
      <p:ext uri="{BB962C8B-B14F-4D97-AF65-F5344CB8AC3E}">
        <p14:creationId xmlns:p14="http://schemas.microsoft.com/office/powerpoint/2010/main" val="509594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EAE67A-2AB6-4D1E-8EAC-737C42649135}"/>
              </a:ext>
            </a:extLst>
          </p:cNvPr>
          <p:cNvSpPr>
            <a:spLocks noGrp="1"/>
          </p:cNvSpPr>
          <p:nvPr>
            <p:ph type="title"/>
          </p:nvPr>
        </p:nvSpPr>
        <p:spPr>
          <a:effectLst>
            <a:reflection blurRad="6350" stA="50000" endA="300" endPos="90000" dir="5400000" sy="-100000" algn="bl" rotWithShape="0"/>
          </a:effectLst>
        </p:spPr>
        <p:txBody>
          <a:bodyPr/>
          <a:lstStyle/>
          <a:p>
            <a:r>
              <a:rPr lang="tr-TR" b="1" cap="none" dirty="0">
                <a:ln w="12700">
                  <a:solidFill>
                    <a:schemeClr val="accent5"/>
                  </a:solidFill>
                  <a:prstDash val="solid"/>
                </a:ln>
                <a:solidFill>
                  <a:srgbClr val="0070C0"/>
                </a:solidFill>
              </a:rPr>
              <a:t>Küreselleşme Nedir?</a:t>
            </a:r>
          </a:p>
        </p:txBody>
      </p:sp>
      <p:sp>
        <p:nvSpPr>
          <p:cNvPr id="3" name="İçerik Yer Tutucusu 2">
            <a:extLst>
              <a:ext uri="{FF2B5EF4-FFF2-40B4-BE49-F238E27FC236}">
                <a16:creationId xmlns:a16="http://schemas.microsoft.com/office/drawing/2014/main" id="{C71062B3-0850-411F-9FEB-F637C45CFB9E}"/>
              </a:ext>
            </a:extLst>
          </p:cNvPr>
          <p:cNvSpPr>
            <a:spLocks noGrp="1"/>
          </p:cNvSpPr>
          <p:nvPr>
            <p:ph idx="1"/>
          </p:nvPr>
        </p:nvSpPr>
        <p:spPr/>
        <p:txBody>
          <a:bodyPr/>
          <a:lstStyle/>
          <a:p>
            <a:r>
              <a:rPr lang="tr-TR" dirty="0">
                <a:solidFill>
                  <a:schemeClr val="accent1">
                    <a:lumMod val="50000"/>
                  </a:schemeClr>
                </a:solidFill>
              </a:rPr>
              <a:t>Küreselleşme; </a:t>
            </a:r>
          </a:p>
          <a:p>
            <a:r>
              <a:rPr lang="tr-TR" dirty="0">
                <a:solidFill>
                  <a:schemeClr val="accent4">
                    <a:lumMod val="50000"/>
                  </a:schemeClr>
                </a:solidFill>
              </a:rPr>
              <a:t>Ekonomik, siyasi, kültürel ve askeri alanda etkinliği arttırma</a:t>
            </a:r>
          </a:p>
          <a:p>
            <a:r>
              <a:rPr lang="tr-TR" dirty="0">
                <a:solidFill>
                  <a:schemeClr val="accent1">
                    <a:lumMod val="50000"/>
                  </a:schemeClr>
                </a:solidFill>
              </a:rPr>
              <a:t>Küreselleşenler</a:t>
            </a:r>
          </a:p>
          <a:p>
            <a:r>
              <a:rPr lang="tr-TR" dirty="0">
                <a:solidFill>
                  <a:schemeClr val="accent1">
                    <a:lumMod val="50000"/>
                  </a:schemeClr>
                </a:solidFill>
              </a:rPr>
              <a:t>Küreselleştirilenler</a:t>
            </a:r>
          </a:p>
        </p:txBody>
      </p:sp>
    </p:spTree>
    <p:extLst>
      <p:ext uri="{BB962C8B-B14F-4D97-AF65-F5344CB8AC3E}">
        <p14:creationId xmlns:p14="http://schemas.microsoft.com/office/powerpoint/2010/main" val="779867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18A1ED-E7BB-4DBB-95CF-6DFF6F920C1C}"/>
              </a:ext>
            </a:extLst>
          </p:cNvPr>
          <p:cNvSpPr>
            <a:spLocks noGrp="1"/>
          </p:cNvSpPr>
          <p:nvPr>
            <p:ph type="title"/>
          </p:nvPr>
        </p:nvSpPr>
        <p:spPr/>
        <p:txBody>
          <a:bodyPr>
            <a:normAutofit/>
          </a:bodyPr>
          <a:lstStyle/>
          <a:p>
            <a:r>
              <a:rPr lang="tr-TR" b="1" cap="none" dirty="0">
                <a:ln w="12700">
                  <a:solidFill>
                    <a:schemeClr val="accent5"/>
                  </a:solidFill>
                  <a:prstDash val="solid"/>
                </a:ln>
                <a:solidFill>
                  <a:srgbClr val="0070C0"/>
                </a:solidFill>
              </a:rPr>
              <a:t>Küreselleştirilen dünyadan Görünüm</a:t>
            </a:r>
          </a:p>
        </p:txBody>
      </p:sp>
      <p:sp>
        <p:nvSpPr>
          <p:cNvPr id="3" name="İçerik Yer Tutucusu 2">
            <a:extLst>
              <a:ext uri="{FF2B5EF4-FFF2-40B4-BE49-F238E27FC236}">
                <a16:creationId xmlns:a16="http://schemas.microsoft.com/office/drawing/2014/main" id="{BC569949-155F-4CCF-B5B5-A0EA7DCAAE66}"/>
              </a:ext>
            </a:extLst>
          </p:cNvPr>
          <p:cNvSpPr>
            <a:spLocks noGrp="1"/>
          </p:cNvSpPr>
          <p:nvPr>
            <p:ph idx="1"/>
          </p:nvPr>
        </p:nvSpPr>
        <p:spPr/>
        <p:txBody>
          <a:bodyPr>
            <a:normAutofit/>
          </a:bodyPr>
          <a:lstStyle/>
          <a:p>
            <a:r>
              <a:rPr lang="tr-TR" dirty="0"/>
              <a:t>Dünyada 733 milyon insan açlık çekiyor – DW – 10.10.2024</a:t>
            </a:r>
          </a:p>
          <a:p>
            <a:r>
              <a:rPr lang="tr-TR" dirty="0"/>
              <a:t>İnsan nüfusunun % 46'sı yani iki milyar beş yüz milyon insan Dünya Bankası tarafından belirlenen günlük 2 ABD doları olan yoksulluk sınırının altında yaşarken, bir milyar iki yüz milyon insan ise günlük 1 ABD doları olan açlık sınırının altında yaşamını sürdürmektedir.</a:t>
            </a:r>
          </a:p>
          <a:p>
            <a:r>
              <a:rPr lang="tr-TR" dirty="0"/>
              <a:t>Dünya Bankası'na göre, yoksulluk içinde yaşayan insanların sayısı 1990'dan bu yana neredeyse hiç değişmezken, sadece 2024'te, toplam milyarder serveti 2 trilyon ABD doları artmış ve 204 yeni milyarder ortaya çıkmıştır. Bu, haftada ortalama 4 yeni milyarder anlamına gelmektedir.</a:t>
            </a:r>
          </a:p>
          <a:p>
            <a:endParaRPr lang="tr-TR" dirty="0"/>
          </a:p>
          <a:p>
            <a:endParaRPr lang="tr-TR" dirty="0"/>
          </a:p>
        </p:txBody>
      </p:sp>
    </p:spTree>
    <p:extLst>
      <p:ext uri="{BB962C8B-B14F-4D97-AF65-F5344CB8AC3E}">
        <p14:creationId xmlns:p14="http://schemas.microsoft.com/office/powerpoint/2010/main" val="4082391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61B19E-55BB-4DD5-A8E7-8C805D5A41CB}"/>
              </a:ext>
            </a:extLst>
          </p:cNvPr>
          <p:cNvSpPr>
            <a:spLocks noGrp="1"/>
          </p:cNvSpPr>
          <p:nvPr>
            <p:ph type="title"/>
          </p:nvPr>
        </p:nvSpPr>
        <p:spPr>
          <a:xfrm>
            <a:off x="1163559" y="576198"/>
            <a:ext cx="9864881" cy="739036"/>
          </a:xfrm>
        </p:spPr>
        <p:txBody>
          <a:bodyPr>
            <a:normAutofit/>
          </a:bodyPr>
          <a:lstStyle/>
          <a:p>
            <a:r>
              <a:rPr lang="tr-TR" b="1" cap="none" dirty="0">
                <a:ln w="12700">
                  <a:solidFill>
                    <a:schemeClr val="accent5"/>
                  </a:solidFill>
                  <a:prstDash val="solid"/>
                </a:ln>
                <a:solidFill>
                  <a:srgbClr val="0070C0"/>
                </a:solidFill>
              </a:rPr>
              <a:t>Küreselleştirilen dünyadan Görünüm</a:t>
            </a:r>
          </a:p>
        </p:txBody>
      </p:sp>
      <p:sp>
        <p:nvSpPr>
          <p:cNvPr id="3" name="İçerik Yer Tutucusu 2">
            <a:extLst>
              <a:ext uri="{FF2B5EF4-FFF2-40B4-BE49-F238E27FC236}">
                <a16:creationId xmlns:a16="http://schemas.microsoft.com/office/drawing/2014/main" id="{677053DC-D743-43B3-AE9C-753DBB000A3B}"/>
              </a:ext>
            </a:extLst>
          </p:cNvPr>
          <p:cNvSpPr>
            <a:spLocks noGrp="1"/>
          </p:cNvSpPr>
          <p:nvPr>
            <p:ph idx="1"/>
          </p:nvPr>
        </p:nvSpPr>
        <p:spPr>
          <a:xfrm>
            <a:off x="713984" y="1891430"/>
            <a:ext cx="11098060" cy="4162052"/>
          </a:xfrm>
        </p:spPr>
        <p:txBody>
          <a:bodyPr>
            <a:normAutofit/>
          </a:bodyPr>
          <a:lstStyle/>
          <a:p>
            <a:r>
              <a:rPr lang="tr-TR" sz="2400" dirty="0"/>
              <a:t>İngiltere menşeili OXFAM kuruluşunun her yıl yayımladığı yoksulluk raporlarının, Kazananlar Üretenler Değil başlıklı 2024 raporunda yer alan küresel gelir ve servet dağılımındaki adaletsizliğe dair dikkat çekici birkaç örnek veri aşağıda yer almaktadır.</a:t>
            </a:r>
          </a:p>
          <a:p>
            <a:r>
              <a:rPr lang="tr-TR" sz="2400" dirty="0"/>
              <a:t>* Her milyarderin serveti günde ortalama 2 milyon ABD doları büyürken, en zengin 10 milyarderin varlığı ise ortalama günde 100 milyon ABD doları artmıştır.</a:t>
            </a:r>
          </a:p>
          <a:p>
            <a:r>
              <a:rPr lang="tr-TR" sz="2400" dirty="0"/>
              <a:t>* Finansal sistem aracılığıyla 2023'te, Kürenin Güneyinden Kuzeydeki en zengin %1’e 263 milyar ABD doları ödenmiş, bu da saatte 30 milyon ABD dolarından fazla bir rakama tekabül etmektedir.</a:t>
            </a:r>
          </a:p>
        </p:txBody>
      </p:sp>
    </p:spTree>
    <p:extLst>
      <p:ext uri="{BB962C8B-B14F-4D97-AF65-F5344CB8AC3E}">
        <p14:creationId xmlns:p14="http://schemas.microsoft.com/office/powerpoint/2010/main" val="341119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3B2004-2A0D-48DD-BB96-AB90FD440B69}"/>
              </a:ext>
            </a:extLst>
          </p:cNvPr>
          <p:cNvSpPr>
            <a:spLocks noGrp="1"/>
          </p:cNvSpPr>
          <p:nvPr>
            <p:ph type="title"/>
          </p:nvPr>
        </p:nvSpPr>
        <p:spPr>
          <a:xfrm>
            <a:off x="1540701" y="804520"/>
            <a:ext cx="9514153" cy="748708"/>
          </a:xfrm>
        </p:spPr>
        <p:txBody>
          <a:bodyPr>
            <a:normAutofit/>
          </a:bodyPr>
          <a:lstStyle/>
          <a:p>
            <a:r>
              <a:rPr lang="tr-TR" b="1" cap="none" dirty="0">
                <a:ln w="12700">
                  <a:solidFill>
                    <a:schemeClr val="accent5"/>
                  </a:solidFill>
                  <a:prstDash val="solid"/>
                </a:ln>
                <a:solidFill>
                  <a:srgbClr val="0070C0"/>
                </a:solidFill>
              </a:rPr>
              <a:t>Küreselleştirilen dünyadan Görünüm</a:t>
            </a:r>
          </a:p>
        </p:txBody>
      </p:sp>
      <p:sp>
        <p:nvSpPr>
          <p:cNvPr id="3" name="İçerik Yer Tutucusu 2">
            <a:extLst>
              <a:ext uri="{FF2B5EF4-FFF2-40B4-BE49-F238E27FC236}">
                <a16:creationId xmlns:a16="http://schemas.microsoft.com/office/drawing/2014/main" id="{1DB0B589-336E-463B-B093-A020E9A04E4E}"/>
              </a:ext>
            </a:extLst>
          </p:cNvPr>
          <p:cNvSpPr>
            <a:spLocks noGrp="1"/>
          </p:cNvSpPr>
          <p:nvPr>
            <p:ph idx="1"/>
          </p:nvPr>
        </p:nvSpPr>
        <p:spPr>
          <a:xfrm>
            <a:off x="713985" y="1966586"/>
            <a:ext cx="10897642" cy="3883069"/>
          </a:xfrm>
        </p:spPr>
        <p:txBody>
          <a:bodyPr>
            <a:normAutofit/>
          </a:bodyPr>
          <a:lstStyle/>
          <a:p>
            <a:r>
              <a:rPr lang="tr-TR" sz="2400" dirty="0"/>
              <a:t>İlk insanlardan, yani 315.000 yıl önceden bugüne her gün 1.000 ABD doları biriktirilse dahi yine de en zengin 10 milyarderden biri kadar servete sahip olmak mümkün değil.</a:t>
            </a:r>
          </a:p>
          <a:p>
            <a:r>
              <a:rPr lang="tr-TR" sz="2400" dirty="0"/>
              <a:t>*Milyarderlerin servetinin %60'ı miras, kayırmacılık ve yolsuzluk ya da tekel gücünden gelirken, 2023'te, girişimcilikten daha fazla milyarder miras yoluyla oluşmuştur.</a:t>
            </a:r>
          </a:p>
          <a:p>
            <a:r>
              <a:rPr lang="tr-TR" sz="2400" dirty="0"/>
              <a:t>Dünya Dolar milyarderler listesine 27 ultra zengin ile katkı veren Türkiye’nin de servetin ve sermayenin tekelleşmesi konusunda küresel akıma uyum sağladığını ifade etmek yanlış olmayacaktır.</a:t>
            </a:r>
          </a:p>
          <a:p>
            <a:endParaRPr lang="tr-TR" dirty="0"/>
          </a:p>
        </p:txBody>
      </p:sp>
    </p:spTree>
    <p:extLst>
      <p:ext uri="{BB962C8B-B14F-4D97-AF65-F5344CB8AC3E}">
        <p14:creationId xmlns:p14="http://schemas.microsoft.com/office/powerpoint/2010/main" val="477654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AE8510-3041-4AB7-BF10-FEA087CBA961}"/>
              </a:ext>
            </a:extLst>
          </p:cNvPr>
          <p:cNvSpPr>
            <a:spLocks noGrp="1"/>
          </p:cNvSpPr>
          <p:nvPr>
            <p:ph type="title"/>
          </p:nvPr>
        </p:nvSpPr>
        <p:spPr>
          <a:xfrm>
            <a:off x="549705" y="269358"/>
            <a:ext cx="9603275" cy="1477973"/>
          </a:xfrm>
        </p:spPr>
        <p:txBody>
          <a:bodyPr>
            <a:normAutofit/>
          </a:bodyPr>
          <a:lstStyle/>
          <a:p>
            <a:r>
              <a:rPr lang="tr-TR" b="1" cap="none" dirty="0">
                <a:ln w="12700">
                  <a:solidFill>
                    <a:schemeClr val="accent5"/>
                  </a:solidFill>
                  <a:prstDash val="solid"/>
                </a:ln>
                <a:solidFill>
                  <a:srgbClr val="0070C0"/>
                </a:solidFill>
              </a:rPr>
              <a:t>Dünyanın </a:t>
            </a:r>
            <a:br>
              <a:rPr lang="tr-TR" b="1" cap="none" dirty="0">
                <a:ln w="12700">
                  <a:solidFill>
                    <a:schemeClr val="accent5"/>
                  </a:solidFill>
                  <a:prstDash val="solid"/>
                </a:ln>
                <a:solidFill>
                  <a:srgbClr val="0070C0"/>
                </a:solidFill>
              </a:rPr>
            </a:br>
            <a:r>
              <a:rPr lang="tr-TR" b="1" cap="none" dirty="0">
                <a:ln w="12700">
                  <a:solidFill>
                    <a:schemeClr val="accent5"/>
                  </a:solidFill>
                  <a:prstDash val="solid"/>
                </a:ln>
                <a:solidFill>
                  <a:srgbClr val="0070C0"/>
                </a:solidFill>
              </a:rPr>
              <a:t>% 10’u aç; % 55’i Yoksul</a:t>
            </a:r>
          </a:p>
        </p:txBody>
      </p:sp>
      <p:sp>
        <p:nvSpPr>
          <p:cNvPr id="3" name="İçerik Yer Tutucusu 2">
            <a:extLst>
              <a:ext uri="{FF2B5EF4-FFF2-40B4-BE49-F238E27FC236}">
                <a16:creationId xmlns:a16="http://schemas.microsoft.com/office/drawing/2014/main" id="{BC3A9626-7C38-40BC-994E-5F01EFBB65A4}"/>
              </a:ext>
            </a:extLst>
          </p:cNvPr>
          <p:cNvSpPr>
            <a:spLocks noGrp="1"/>
          </p:cNvSpPr>
          <p:nvPr>
            <p:ph idx="1"/>
          </p:nvPr>
        </p:nvSpPr>
        <p:spPr>
          <a:xfrm>
            <a:off x="663881" y="1978154"/>
            <a:ext cx="4809994" cy="3871501"/>
          </a:xfrm>
        </p:spPr>
        <p:txBody>
          <a:bodyPr/>
          <a:lstStyle/>
          <a:p>
            <a:r>
              <a:rPr lang="tr-TR" dirty="0"/>
              <a:t>Birleşmiş </a:t>
            </a:r>
            <a:r>
              <a:rPr lang="tr-TR" dirty="0" err="1"/>
              <a:t>Milletler'in</a:t>
            </a:r>
            <a:r>
              <a:rPr lang="tr-TR" dirty="0"/>
              <a:t> verilerine göre dünya çapında israf edilen gıdalar, açlık çeken yaklaşık bir milyar kişiyi dört kez doyurmaya yeterli.</a:t>
            </a:r>
          </a:p>
          <a:p>
            <a:r>
              <a:rPr lang="tr-TR" dirty="0"/>
              <a:t>ABD'de üretilen gıdanın yüzde 40'ı hiç yenmiyor. Avrupa'da ise her yıl 100 milyon ton gıda çöpe gidiyor. Ama buna karşın dünyada neredeyse bir milyar kişi açlık çekiyor.</a:t>
            </a:r>
          </a:p>
        </p:txBody>
      </p:sp>
      <p:pic>
        <p:nvPicPr>
          <p:cNvPr id="4" name="Resim 3">
            <a:extLst>
              <a:ext uri="{FF2B5EF4-FFF2-40B4-BE49-F238E27FC236}">
                <a16:creationId xmlns:a16="http://schemas.microsoft.com/office/drawing/2014/main" id="{99D71B8E-9A4B-4AE2-A0E3-4E7E682662AE}"/>
              </a:ext>
            </a:extLst>
          </p:cNvPr>
          <p:cNvPicPr>
            <a:picLocks noChangeAspect="1"/>
          </p:cNvPicPr>
          <p:nvPr/>
        </p:nvPicPr>
        <p:blipFill>
          <a:blip r:embed="rId2"/>
          <a:stretch>
            <a:fillRect/>
          </a:stretch>
        </p:blipFill>
        <p:spPr>
          <a:xfrm>
            <a:off x="5814093" y="601249"/>
            <a:ext cx="5922795" cy="5452231"/>
          </a:xfrm>
          <a:prstGeom prst="rect">
            <a:avLst/>
          </a:prstGeom>
        </p:spPr>
      </p:pic>
    </p:spTree>
    <p:extLst>
      <p:ext uri="{BB962C8B-B14F-4D97-AF65-F5344CB8AC3E}">
        <p14:creationId xmlns:p14="http://schemas.microsoft.com/office/powerpoint/2010/main" val="4229705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C5C2BD-D241-4795-A2E2-CD31E4C8D0C9}"/>
              </a:ext>
            </a:extLst>
          </p:cNvPr>
          <p:cNvSpPr>
            <a:spLocks noGrp="1"/>
          </p:cNvSpPr>
          <p:nvPr>
            <p:ph type="title"/>
          </p:nvPr>
        </p:nvSpPr>
        <p:spPr>
          <a:xfrm>
            <a:off x="1451579" y="804519"/>
            <a:ext cx="7704947" cy="1049235"/>
          </a:xfrm>
        </p:spPr>
        <p:txBody>
          <a:bodyPr/>
          <a:lstStyle/>
          <a:p>
            <a:r>
              <a:rPr lang="tr-TR" b="1" cap="none" dirty="0">
                <a:ln w="12700">
                  <a:solidFill>
                    <a:schemeClr val="accent5"/>
                  </a:solidFill>
                  <a:prstDash val="solid"/>
                </a:ln>
                <a:solidFill>
                  <a:srgbClr val="0070C0"/>
                </a:solidFill>
              </a:rPr>
              <a:t>Dünyayı Küreselleştiren Örgütler</a:t>
            </a:r>
            <a:br>
              <a:rPr lang="tr-TR" dirty="0"/>
            </a:br>
            <a:r>
              <a:rPr lang="tr-TR" dirty="0">
                <a:solidFill>
                  <a:schemeClr val="accent1">
                    <a:lumMod val="50000"/>
                  </a:schemeClr>
                </a:solidFill>
              </a:rPr>
              <a:t>Milletler CEMİYETİ</a:t>
            </a:r>
          </a:p>
        </p:txBody>
      </p:sp>
      <p:sp>
        <p:nvSpPr>
          <p:cNvPr id="6" name="İçerik Yer Tutucusu 5">
            <a:extLst>
              <a:ext uri="{FF2B5EF4-FFF2-40B4-BE49-F238E27FC236}">
                <a16:creationId xmlns:a16="http://schemas.microsoft.com/office/drawing/2014/main" id="{D7BEE349-9F0B-4A4B-9F1B-1072EC617029}"/>
              </a:ext>
            </a:extLst>
          </p:cNvPr>
          <p:cNvSpPr>
            <a:spLocks noGrp="1"/>
          </p:cNvSpPr>
          <p:nvPr>
            <p:ph idx="1"/>
          </p:nvPr>
        </p:nvSpPr>
        <p:spPr/>
        <p:txBody>
          <a:bodyPr>
            <a:normAutofit lnSpcReduction="10000"/>
          </a:bodyPr>
          <a:lstStyle/>
          <a:p>
            <a:r>
              <a:rPr lang="tr-TR" b="1" dirty="0">
                <a:solidFill>
                  <a:schemeClr val="bg1"/>
                </a:solidFill>
                <a:highlight>
                  <a:srgbClr val="800000"/>
                </a:highlight>
              </a:rPr>
              <a:t>Milletler Cemiyeti </a:t>
            </a:r>
            <a:r>
              <a:rPr lang="tr-TR" dirty="0"/>
              <a:t>(Cemiyet-i Akvam olarak da bilinir), günümüzdeki Birleşmiş </a:t>
            </a:r>
            <a:r>
              <a:rPr lang="tr-TR" dirty="0" err="1"/>
              <a:t>Milletler'in</a:t>
            </a:r>
            <a:r>
              <a:rPr lang="tr-TR" dirty="0"/>
              <a:t> temeli sayılabilecek bir organizasyondu. I. Dünya Savaşı'nın ardından İsviçre'nin Cenevre kentinde, 10 Ocak 1920'de kuruldu. Amacı, ülkeler arasında yaşanabilecek sorunları barışçıl yollarla çözmekti. </a:t>
            </a:r>
          </a:p>
          <a:p>
            <a:r>
              <a:rPr lang="tr-TR" dirty="0"/>
              <a:t>ABD’nin ve Sovyetler Birliğinin Cemiyete üye olmaması ,Cemiyetin evrensellik iddiasını zayıflatmış ve saldırgan ülkelere karşı etkili bir yaptırım uygulanması konusunda yetersiz kalınmıştır., Cemiyetin Fransa ve İngiltere’nin çıkarlarını sağlamaya yönelik bir örgüt olmasına neden olmuştur. I. Dünya Savaşını Önleyememiştir. </a:t>
            </a:r>
          </a:p>
          <a:p>
            <a:r>
              <a:rPr lang="tr-TR" dirty="0"/>
              <a:t>Türkiye davet üzerine 8 Temmuz 1932 tarihinde Cemiyete üye olmuştur.</a:t>
            </a:r>
          </a:p>
        </p:txBody>
      </p:sp>
    </p:spTree>
    <p:extLst>
      <p:ext uri="{BB962C8B-B14F-4D97-AF65-F5344CB8AC3E}">
        <p14:creationId xmlns:p14="http://schemas.microsoft.com/office/powerpoint/2010/main" val="1748409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7048FE-7B78-4BE6-BD2F-EEBC4529DC41}"/>
              </a:ext>
            </a:extLst>
          </p:cNvPr>
          <p:cNvSpPr>
            <a:spLocks noGrp="1"/>
          </p:cNvSpPr>
          <p:nvPr>
            <p:ph type="title"/>
          </p:nvPr>
        </p:nvSpPr>
        <p:spPr/>
        <p:txBody>
          <a:bodyPr/>
          <a:lstStyle/>
          <a:p>
            <a:r>
              <a:rPr lang="tr-TR" b="1" cap="none" dirty="0">
                <a:ln w="12700">
                  <a:solidFill>
                    <a:schemeClr val="accent5"/>
                  </a:solidFill>
                  <a:prstDash val="solid"/>
                </a:ln>
                <a:solidFill>
                  <a:srgbClr val="0070C0"/>
                </a:solidFill>
              </a:rPr>
              <a:t>Dünyayı Küreselleştiren Örgütler</a:t>
            </a:r>
            <a:br>
              <a:rPr lang="tr-TR" dirty="0"/>
            </a:br>
            <a:r>
              <a:rPr lang="tr-TR" dirty="0">
                <a:solidFill>
                  <a:schemeClr val="accent1">
                    <a:lumMod val="50000"/>
                  </a:schemeClr>
                </a:solidFill>
              </a:rPr>
              <a:t>Birleşmiş Milletler</a:t>
            </a:r>
          </a:p>
        </p:txBody>
      </p:sp>
      <p:sp>
        <p:nvSpPr>
          <p:cNvPr id="3" name="İçerik Yer Tutucusu 2">
            <a:extLst>
              <a:ext uri="{FF2B5EF4-FFF2-40B4-BE49-F238E27FC236}">
                <a16:creationId xmlns:a16="http://schemas.microsoft.com/office/drawing/2014/main" id="{34AE45F4-A114-4CE5-9C71-9C32DA979648}"/>
              </a:ext>
            </a:extLst>
          </p:cNvPr>
          <p:cNvSpPr>
            <a:spLocks noGrp="1"/>
          </p:cNvSpPr>
          <p:nvPr>
            <p:ph idx="1"/>
          </p:nvPr>
        </p:nvSpPr>
        <p:spPr>
          <a:xfrm>
            <a:off x="1137147" y="1853753"/>
            <a:ext cx="9917708" cy="4071057"/>
          </a:xfrm>
        </p:spPr>
        <p:txBody>
          <a:bodyPr>
            <a:normAutofit/>
          </a:bodyPr>
          <a:lstStyle/>
          <a:p>
            <a:r>
              <a:rPr lang="tr-TR" dirty="0">
                <a:solidFill>
                  <a:schemeClr val="bg1"/>
                </a:solidFill>
                <a:highlight>
                  <a:srgbClr val="800000"/>
                </a:highlight>
              </a:rPr>
              <a:t>Birleşmiş Milletler: </a:t>
            </a:r>
            <a:r>
              <a:rPr lang="tr-TR" dirty="0"/>
              <a:t>24 Ekim 1945'te kurulmuş; dünya barışını, güvenliğini korumak ve uluslararasında ekonomik, toplumsal ve kültürel bir iş birliği oluşturmak için kurulan uluslararası bir örgüttür. </a:t>
            </a:r>
          </a:p>
          <a:p>
            <a:r>
              <a:rPr lang="tr-TR" dirty="0"/>
              <a:t>Örgütün, kurulduğu yıllarda 51 olan üye sayısı şu an itibarıyla 193'e ulaşmıştır.</a:t>
            </a:r>
          </a:p>
          <a:p>
            <a:r>
              <a:rPr lang="tr-TR" dirty="0">
                <a:solidFill>
                  <a:srgbClr val="C00000"/>
                </a:solidFill>
              </a:rPr>
              <a:t>YAPISI</a:t>
            </a:r>
          </a:p>
          <a:p>
            <a:r>
              <a:rPr lang="tr-TR" dirty="0">
                <a:solidFill>
                  <a:srgbClr val="00B0F0"/>
                </a:solidFill>
              </a:rPr>
              <a:t>Genel Kurul</a:t>
            </a:r>
            <a:r>
              <a:rPr lang="tr-TR" dirty="0"/>
              <a:t>: Her üye devlet, temsil edilir ve kararlarının bağlayıcılığı bulunmamaktadır.</a:t>
            </a:r>
          </a:p>
          <a:p>
            <a:r>
              <a:rPr lang="tr-TR" dirty="0">
                <a:solidFill>
                  <a:srgbClr val="00B0F0"/>
                </a:solidFill>
              </a:rPr>
              <a:t>Güvenlik Konseyi</a:t>
            </a:r>
            <a:r>
              <a:rPr lang="tr-TR" dirty="0"/>
              <a:t>: 5’i veto hakkı olan daimi (ABD, Çin, İngiltere, Fransa ve Rusya), 10’u iki yıllık geçici 15 üyeden oluşur, karar için 9/15 oy oranı gerekir. </a:t>
            </a:r>
          </a:p>
          <a:p>
            <a:r>
              <a:rPr lang="tr-TR" dirty="0">
                <a:solidFill>
                  <a:srgbClr val="C00000"/>
                </a:solidFill>
              </a:rPr>
              <a:t>5&gt;DÜNYA!!???</a:t>
            </a:r>
          </a:p>
        </p:txBody>
      </p:sp>
    </p:spTree>
    <p:extLst>
      <p:ext uri="{BB962C8B-B14F-4D97-AF65-F5344CB8AC3E}">
        <p14:creationId xmlns:p14="http://schemas.microsoft.com/office/powerpoint/2010/main" val="3636546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068F14-B36E-4123-965A-E9921E62F8DC}"/>
              </a:ext>
            </a:extLst>
          </p:cNvPr>
          <p:cNvSpPr>
            <a:spLocks noGrp="1"/>
          </p:cNvSpPr>
          <p:nvPr>
            <p:ph type="title"/>
          </p:nvPr>
        </p:nvSpPr>
        <p:spPr>
          <a:xfrm>
            <a:off x="1544883" y="342419"/>
            <a:ext cx="9603275" cy="1049235"/>
          </a:xfrm>
        </p:spPr>
        <p:txBody>
          <a:bodyPr>
            <a:normAutofit/>
          </a:bodyPr>
          <a:lstStyle/>
          <a:p>
            <a:r>
              <a:rPr lang="tr-TR" b="1" cap="none" dirty="0">
                <a:ln w="12700">
                  <a:solidFill>
                    <a:schemeClr val="accent5"/>
                  </a:solidFill>
                  <a:prstDash val="solid"/>
                </a:ln>
                <a:solidFill>
                  <a:srgbClr val="0070C0"/>
                </a:solidFill>
              </a:rPr>
              <a:t>Dünyayı Küreselleştiren Örgütler</a:t>
            </a:r>
            <a:br>
              <a:rPr lang="tr-TR" dirty="0"/>
            </a:br>
            <a:r>
              <a:rPr lang="tr-TR" dirty="0">
                <a:solidFill>
                  <a:schemeClr val="accent1">
                    <a:lumMod val="50000"/>
                  </a:schemeClr>
                </a:solidFill>
              </a:rPr>
              <a:t>IMF: Uluslararası para Fonu</a:t>
            </a:r>
          </a:p>
        </p:txBody>
      </p:sp>
      <p:sp>
        <p:nvSpPr>
          <p:cNvPr id="3" name="İçerik Yer Tutucusu 2">
            <a:extLst>
              <a:ext uri="{FF2B5EF4-FFF2-40B4-BE49-F238E27FC236}">
                <a16:creationId xmlns:a16="http://schemas.microsoft.com/office/drawing/2014/main" id="{47BDC9DB-8346-479B-843A-4329F03A4224}"/>
              </a:ext>
            </a:extLst>
          </p:cNvPr>
          <p:cNvSpPr>
            <a:spLocks noGrp="1"/>
          </p:cNvSpPr>
          <p:nvPr>
            <p:ph idx="1"/>
          </p:nvPr>
        </p:nvSpPr>
        <p:spPr>
          <a:xfrm>
            <a:off x="1137147" y="1478072"/>
            <a:ext cx="9917708" cy="3988274"/>
          </a:xfrm>
        </p:spPr>
        <p:txBody>
          <a:bodyPr>
            <a:normAutofit lnSpcReduction="10000"/>
          </a:bodyPr>
          <a:lstStyle/>
          <a:p>
            <a:r>
              <a:rPr lang="tr-TR" dirty="0"/>
              <a:t>Bretton Woods İkizleri olarak bilinen IMF ve IBRD Temmuz 1944 yılında kurulmuştur.</a:t>
            </a:r>
          </a:p>
          <a:p>
            <a:r>
              <a:rPr lang="tr-TR" dirty="0"/>
              <a:t>IMF, 189 üyeli bir uluslararası finansal kuruluş olup, uluslararası parasal işbirliğini desteklemek, finansal istikrarı sağlamak, uluslararası ticareti kolaylaştırmak, yüksek istihdamı ve sürdürülebilir ekonomik büyümeyi teşvik etmek ve dünya genelinde yoksulluğun azaltılması için faaliyet göstermektedir.</a:t>
            </a:r>
          </a:p>
          <a:p>
            <a:r>
              <a:rPr lang="tr-TR" dirty="0" err="1">
                <a:solidFill>
                  <a:srgbClr val="CC3300"/>
                </a:solidFill>
              </a:rPr>
              <a:t>İMF’nin</a:t>
            </a:r>
            <a:r>
              <a:rPr lang="tr-TR" dirty="0">
                <a:solidFill>
                  <a:srgbClr val="CC3300"/>
                </a:solidFill>
              </a:rPr>
              <a:t> Yapısı</a:t>
            </a:r>
          </a:p>
          <a:p>
            <a:r>
              <a:rPr lang="tr-TR" dirty="0"/>
              <a:t>Genel Kurul,       Yönetim kurulu,         Karar alama/oylama sistemi</a:t>
            </a:r>
          </a:p>
          <a:p>
            <a:r>
              <a:rPr lang="tr-TR" dirty="0"/>
              <a:t>KOTA: </a:t>
            </a:r>
          </a:p>
          <a:p>
            <a:r>
              <a:rPr lang="tr-TR" dirty="0"/>
              <a:t>gelişmiş 9 ülkenin toplam kotası % 50’nin üzerinde: buna göre; 9&gt;180.</a:t>
            </a:r>
          </a:p>
          <a:p>
            <a:endParaRPr lang="tr-TR" dirty="0"/>
          </a:p>
          <a:p>
            <a:endParaRPr lang="tr-TR" dirty="0"/>
          </a:p>
        </p:txBody>
      </p:sp>
    </p:spTree>
    <p:extLst>
      <p:ext uri="{BB962C8B-B14F-4D97-AF65-F5344CB8AC3E}">
        <p14:creationId xmlns:p14="http://schemas.microsoft.com/office/powerpoint/2010/main" val="277917379"/>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275</TotalTime>
  <Words>1264</Words>
  <Application>Microsoft Office PowerPoint</Application>
  <PresentationFormat>Geniş ekran</PresentationFormat>
  <Paragraphs>98</Paragraphs>
  <Slides>18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Arial Rounded MT Bold</vt:lpstr>
      <vt:lpstr>Bahnschrift</vt:lpstr>
      <vt:lpstr>Brush Script MT</vt:lpstr>
      <vt:lpstr>Gill Sans MT</vt:lpstr>
      <vt:lpstr>Galeri</vt:lpstr>
      <vt:lpstr>KÜRESELLEŞENLER VE KÜRESELLEŞTİRİLENLER EKSENİNDE ULUSLARARASI ÖRGÜTLER VE SERMAYE</vt:lpstr>
      <vt:lpstr>Küreselleşme Nedir?</vt:lpstr>
      <vt:lpstr>Küreselleştirilen dünyadan Görünüm</vt:lpstr>
      <vt:lpstr>Küreselleştirilen dünyadan Görünüm</vt:lpstr>
      <vt:lpstr>Küreselleştirilen dünyadan Görünüm</vt:lpstr>
      <vt:lpstr>Dünyanın  % 10’u aç; % 55’i Yoksul</vt:lpstr>
      <vt:lpstr>Dünyayı Küreselleştiren Örgütler Milletler CEMİYETİ</vt:lpstr>
      <vt:lpstr>Dünyayı Küreselleştiren Örgütler Birleşmiş Milletler</vt:lpstr>
      <vt:lpstr>Dünyayı Küreselleştiren Örgütler IMF: Uluslararası para Fonu</vt:lpstr>
      <vt:lpstr>IMF’de Bretton Woods para sistemi  ve sonuçları </vt:lpstr>
      <vt:lpstr>Dünyayı Küreselleştiren Örgütler DÜNYA BANKASI : IBRD, IDA, IFC ve MIGA</vt:lpstr>
      <vt:lpstr>Dünyayı Küreselleştiren Örgütler DÜNYA TİCARET ÖRGÜTÜ</vt:lpstr>
      <vt:lpstr>Dünyayı Küreselleştiren Örgütler AB</vt:lpstr>
      <vt:lpstr>Dünyayı Küreselleştiren Örgütler AB</vt:lpstr>
      <vt:lpstr>Paranın Fonksiyonları ve Egemenlik  </vt:lpstr>
      <vt:lpstr>Dünya Neden Bu hale Geldi?</vt:lpstr>
      <vt:lpstr>Ne yapmak GEREKMEKTEDİR?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KÜRESELLEŞENLER VE KÜRESELLEŞTİRİLENLER EKSENİNDE ULUSLARARASI ÖRGÜTLER VE SERMAYE</dc:title>
  <dc:creator>mustafa karagul</dc:creator>
  <cp:lastModifiedBy>mustafa karagul</cp:lastModifiedBy>
  <cp:revision>52</cp:revision>
  <dcterms:created xsi:type="dcterms:W3CDTF">2025-01-27T14:33:52Z</dcterms:created>
  <dcterms:modified xsi:type="dcterms:W3CDTF">2025-01-28T08:18:55Z</dcterms:modified>
</cp:coreProperties>
</file>